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  <p:sldMasterId id="2147483664" r:id="rId6"/>
    <p:sldMasterId id="2147483668" r:id="rId7"/>
    <p:sldMasterId id="2147483670" r:id="rId8"/>
    <p:sldMasterId id="2147483652" r:id="rId9"/>
    <p:sldMasterId id="2147483658" r:id="rId10"/>
    <p:sldMasterId id="2147483672" r:id="rId11"/>
    <p:sldMasterId id="2147483654" r:id="rId12"/>
    <p:sldMasterId id="2147483675" r:id="rId13"/>
    <p:sldMasterId id="2147483687" r:id="rId14"/>
  </p:sldMasterIdLst>
  <p:notesMasterIdLst>
    <p:notesMasterId r:id="rId37"/>
  </p:notesMasterIdLst>
  <p:handoutMasterIdLst>
    <p:handoutMasterId r:id="rId38"/>
  </p:handoutMasterIdLst>
  <p:sldIdLst>
    <p:sldId id="256" r:id="rId15"/>
    <p:sldId id="284" r:id="rId16"/>
    <p:sldId id="294" r:id="rId17"/>
    <p:sldId id="285" r:id="rId18"/>
    <p:sldId id="296" r:id="rId19"/>
    <p:sldId id="298" r:id="rId20"/>
    <p:sldId id="297" r:id="rId21"/>
    <p:sldId id="274" r:id="rId22"/>
    <p:sldId id="281" r:id="rId23"/>
    <p:sldId id="282" r:id="rId24"/>
    <p:sldId id="288" r:id="rId25"/>
    <p:sldId id="295" r:id="rId26"/>
    <p:sldId id="291" r:id="rId27"/>
    <p:sldId id="293" r:id="rId28"/>
    <p:sldId id="292" r:id="rId29"/>
    <p:sldId id="289" r:id="rId30"/>
    <p:sldId id="290" r:id="rId31"/>
    <p:sldId id="280" r:id="rId32"/>
    <p:sldId id="301" r:id="rId33"/>
    <p:sldId id="302" r:id="rId34"/>
    <p:sldId id="276" r:id="rId35"/>
    <p:sldId id="267" r:id="rId36"/>
  </p:sldIdLst>
  <p:sldSz cx="7620000" cy="5715000"/>
  <p:notesSz cx="6858000" cy="994727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213" autoAdjust="0"/>
  </p:normalViewPr>
  <p:slideViewPr>
    <p:cSldViewPr>
      <p:cViewPr varScale="1">
        <p:scale>
          <a:sx n="80" d="100"/>
          <a:sy n="80" d="100"/>
        </p:scale>
        <p:origin x="1288" y="44"/>
      </p:cViewPr>
      <p:guideLst>
        <p:guide orient="horz" pos="18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9048-BCB2-4F64-831E-EA99DD2B6F6D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258A-A52B-401B-ADA0-738C5348AB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9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B59C9-DC02-4ED8-B67C-AE53A02C25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2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3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7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5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61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61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B59C9-DC02-4ED8-B67C-AE53A02C25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1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7258A-A52B-401B-ADA0-738C5348ABE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3865614"/>
            <a:ext cx="6572250" cy="136815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935038"/>
            <a:ext cx="5715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963"/>
            <a:ext cx="5715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6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425575"/>
            <a:ext cx="657225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3824288"/>
            <a:ext cx="657225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51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0825"/>
            <a:ext cx="3209925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0825"/>
            <a:ext cx="3209925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08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04800"/>
            <a:ext cx="657225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463" y="1401763"/>
            <a:ext cx="322262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3" y="2087563"/>
            <a:ext cx="3222625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1763"/>
            <a:ext cx="32400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40088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06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90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25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88" y="822325"/>
            <a:ext cx="3857625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4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088" y="822325"/>
            <a:ext cx="3857625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5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2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2641477"/>
            <a:ext cx="6572250" cy="2592288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800"/>
            <a:ext cx="1643062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800"/>
            <a:ext cx="4776788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4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1704976"/>
            <a:ext cx="6572250" cy="20891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1704976"/>
            <a:ext cx="6572250" cy="2089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39972" y="696915"/>
            <a:ext cx="3834425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45269" y="696915"/>
            <a:ext cx="3132535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Use me for large images, graphics or tables.</a:t>
            </a:r>
          </a:p>
        </p:txBody>
      </p:sp>
    </p:spTree>
    <p:extLst>
      <p:ext uri="{BB962C8B-B14F-4D97-AF65-F5344CB8AC3E}">
        <p14:creationId xmlns:p14="http://schemas.microsoft.com/office/powerpoint/2010/main" val="13506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3875" y="1633364"/>
            <a:ext cx="6572250" cy="216076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39972" y="696915"/>
            <a:ext cx="3834425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45269" y="696915"/>
            <a:ext cx="3132535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0825"/>
            <a:ext cx="657225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7488"/>
            <a:ext cx="1714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2283-09C4-4F0D-970A-48E090CE48CF}" type="datetimeFigureOut">
              <a:rPr lang="en-GB" smtClean="0"/>
              <a:t>29/03/2023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7488"/>
            <a:ext cx="25717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7488"/>
            <a:ext cx="1714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5E84-524B-4A4A-A5D8-0BD2F70AE9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2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3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321439" rtl="0" eaLnBrk="1" latinLnBrk="0" hangingPunct="1">
        <a:spcBef>
          <a:spcPct val="0"/>
        </a:spcBef>
        <a:buNone/>
        <a:defRPr sz="1265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0540" indent="-120540" algn="l" defTabSz="321439" rtl="0" eaLnBrk="1" latinLnBrk="0" hangingPunct="1">
        <a:spcBef>
          <a:spcPct val="20000"/>
        </a:spcBef>
        <a:buFont typeface="Symbol" panose="05050102010706020507" pitchFamily="18" charset="2"/>
        <a:buChar char=""/>
        <a:defRPr sz="91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1170" indent="-100451" algn="l" defTabSz="321439" rtl="0" eaLnBrk="1" latinLnBrk="0" hangingPunct="1">
        <a:spcBef>
          <a:spcPct val="20000"/>
        </a:spcBef>
        <a:buFont typeface="Arial" panose="020B0604020202020204" pitchFamily="34" charset="0"/>
        <a:buChar char="–"/>
        <a:defRPr sz="91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1799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2520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–"/>
        <a:defRPr sz="91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3241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»"/>
        <a:defRPr sz="91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3960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703" kern="1200">
          <a:solidFill>
            <a:schemeClr val="tx1"/>
          </a:solidFill>
          <a:latin typeface="+mn-lt"/>
          <a:ea typeface="+mn-ea"/>
          <a:cs typeface="+mn-cs"/>
        </a:defRPr>
      </a:lvl6pPr>
      <a:lvl7pPr marL="1044680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703" kern="1200">
          <a:solidFill>
            <a:schemeClr val="tx1"/>
          </a:solidFill>
          <a:latin typeface="+mn-lt"/>
          <a:ea typeface="+mn-ea"/>
          <a:cs typeface="+mn-cs"/>
        </a:defRPr>
      </a:lvl7pPr>
      <a:lvl8pPr marL="1205399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703" kern="1200">
          <a:solidFill>
            <a:schemeClr val="tx1"/>
          </a:solidFill>
          <a:latin typeface="+mn-lt"/>
          <a:ea typeface="+mn-ea"/>
          <a:cs typeface="+mn-cs"/>
        </a:defRPr>
      </a:lvl8pPr>
      <a:lvl9pPr marL="1366119" indent="-80359" algn="l" defTabSz="321439" rtl="0" eaLnBrk="1" latinLnBrk="0" hangingPunct="1">
        <a:spcBef>
          <a:spcPct val="20000"/>
        </a:spcBef>
        <a:buFont typeface="Arial" panose="020B0604020202020204" pitchFamily="34" charset="0"/>
        <a:buChar char="•"/>
        <a:defRPr sz="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1pPr>
      <a:lvl2pPr marL="160720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2pPr>
      <a:lvl3pPr marL="321439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482159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42880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803599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64319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125039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85759" algn="l" defTabSz="321439" rtl="0" eaLnBrk="1" latinLnBrk="0" hangingPunct="1"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2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qa.org.uk/sqa/57034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4" y="3865612"/>
            <a:ext cx="7128791" cy="1368152"/>
          </a:xfrm>
        </p:spPr>
        <p:txBody>
          <a:bodyPr/>
          <a:lstStyle/>
          <a:p>
            <a:pPr algn="l"/>
            <a:r>
              <a:rPr lang="en-GB" sz="3200" dirty="0"/>
              <a:t>          Modern Languages for  </a:t>
            </a:r>
            <a:br>
              <a:rPr lang="en-GB" sz="3200" dirty="0"/>
            </a:br>
            <a:r>
              <a:rPr lang="en-GB" sz="3200" dirty="0"/>
              <a:t>           Life and Work Award</a:t>
            </a:r>
          </a:p>
        </p:txBody>
      </p:sp>
    </p:spTree>
    <p:extLst>
      <p:ext uri="{BB962C8B-B14F-4D97-AF65-F5344CB8AC3E}">
        <p14:creationId xmlns:p14="http://schemas.microsoft.com/office/powerpoint/2010/main" val="197477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4A49-0468-43CC-8D04-CCFB9550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56456"/>
            <a:ext cx="6572250" cy="744860"/>
          </a:xfrm>
        </p:spPr>
        <p:txBody>
          <a:bodyPr/>
          <a:lstStyle/>
          <a:p>
            <a:r>
              <a:rPr lang="en-GB" dirty="0"/>
              <a:t>Unit specification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DF907-2154-407D-89B5-D5229823EFFF}"/>
              </a:ext>
            </a:extLst>
          </p:cNvPr>
          <p:cNvSpPr txBox="1"/>
          <p:nvPr/>
        </p:nvSpPr>
        <p:spPr>
          <a:xfrm>
            <a:off x="641648" y="1201316"/>
            <a:ext cx="6336704" cy="400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Outcomes and performance criteria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Evidence requirements 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Assessment strategy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Suggested topic areas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Approaches to delivery and assessment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Examples of assessment opportunities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How to combine assessments at levels 3 and 4 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Information for learners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endParaRPr lang="en-GB" sz="2400" kern="0" dirty="0">
              <a:solidFill>
                <a:schemeClr val="bg1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48816"/>
            <a:ext cx="6572250" cy="752500"/>
          </a:xfrm>
        </p:spPr>
        <p:txBody>
          <a:bodyPr/>
          <a:lstStyle/>
          <a:p>
            <a:r>
              <a:rPr lang="en-GB" dirty="0"/>
              <a:t>Assessment support packs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624" y="1201316"/>
            <a:ext cx="6670501" cy="3816424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C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ombined and freestanding packs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S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ummary of assessment activities matched to outcomes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Assessment conditions and evidence to be gathered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I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nstruments of assessment in Word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Judging Evidence Tables</a:t>
            </a:r>
            <a:endParaRPr lang="en-GB" sz="2400" kern="0" dirty="0">
              <a:solidFill>
                <a:schemeClr val="bg1"/>
              </a:solidFill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Example of talking checklist</a:t>
            </a:r>
            <a:endParaRPr lang="en-GB" sz="2400" kern="0" dirty="0">
              <a:solidFill>
                <a:schemeClr val="bg1"/>
              </a:solidFill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Recording documentation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 </a:t>
            </a:r>
          </a:p>
          <a:p>
            <a:pPr marL="0" indent="0" defTabSz="914400">
              <a:buNone/>
              <a:defRPr/>
            </a:pPr>
            <a:endParaRPr lang="en-GB" sz="2400" kern="0" dirty="0">
              <a:solidFill>
                <a:schemeClr val="bg1"/>
              </a:solidFill>
              <a:latin typeface="Arial"/>
            </a:endParaRPr>
          </a:p>
          <a:p>
            <a:pPr marL="0" indent="0" defTabSz="914400">
              <a:buNone/>
              <a:defRPr/>
            </a:pPr>
            <a:endParaRPr lang="en-GB" sz="2000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A747-8DB6-4304-BF46-D920BB4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481236"/>
            <a:ext cx="6526485" cy="504056"/>
          </a:xfrm>
        </p:spPr>
        <p:txBody>
          <a:bodyPr/>
          <a:lstStyle/>
          <a:p>
            <a:r>
              <a:rPr lang="en-GB" dirty="0"/>
              <a:t>Assessment Support Packs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F2DA-E089-4BEF-8799-F95F699394BC}"/>
              </a:ext>
            </a:extLst>
          </p:cNvPr>
          <p:cNvSpPr txBox="1"/>
          <p:nvPr/>
        </p:nvSpPr>
        <p:spPr>
          <a:xfrm>
            <a:off x="425625" y="1273324"/>
            <a:ext cx="619268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0" indent="-411480" defTabSz="1097280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French, Spanish and Generic ASPs at SCQF level 3-7 for Modern Languages for Life</a:t>
            </a:r>
          </a:p>
          <a:p>
            <a:pPr marL="411480" lvl="0" indent="-411480" defTabSz="1097280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French, Spanish and Generic ASPs at SCQF level 3-6 for Modern Languages for Work Purposes </a:t>
            </a:r>
          </a:p>
          <a:p>
            <a:pPr marL="411480" lvl="0" indent="-411480" defTabSz="1097280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Generic pack for Modern Languages for Work Purposes at SCQF level 7</a:t>
            </a:r>
          </a:p>
        </p:txBody>
      </p:sp>
    </p:spTree>
    <p:extLst>
      <p:ext uri="{BB962C8B-B14F-4D97-AF65-F5344CB8AC3E}">
        <p14:creationId xmlns:p14="http://schemas.microsoft.com/office/powerpoint/2010/main" val="625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2" y="193204"/>
            <a:ext cx="7416824" cy="1152128"/>
          </a:xfrm>
        </p:spPr>
        <p:txBody>
          <a:bodyPr/>
          <a:lstStyle/>
          <a:p>
            <a:r>
              <a:rPr lang="en-GB" sz="2800" dirty="0"/>
              <a:t>Modern Languages for Life </a:t>
            </a:r>
            <a:br>
              <a:rPr lang="en-GB" sz="2800" dirty="0"/>
            </a:br>
            <a:r>
              <a:rPr lang="en-GB" sz="2800" dirty="0"/>
              <a:t>SCQF level 7 – topic areas in current ASPs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6" y="1489348"/>
            <a:ext cx="6742509" cy="3456384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Lifestyles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Stereotypes and prejudice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Media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Global citizenship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Sustainability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Travel and holidays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Planning for the future/education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Pastimes and interests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2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32" y="265212"/>
            <a:ext cx="6382469" cy="1008112"/>
          </a:xfrm>
        </p:spPr>
        <p:txBody>
          <a:bodyPr/>
          <a:lstStyle/>
          <a:p>
            <a:r>
              <a:rPr lang="en-GB" dirty="0"/>
              <a:t>Modern Languages for Life </a:t>
            </a:r>
            <a:br>
              <a:rPr lang="en-GB" dirty="0"/>
            </a:br>
            <a:r>
              <a:rPr lang="en-GB" dirty="0"/>
              <a:t>SCQF level 7- French exemplars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16" y="1417340"/>
            <a:ext cx="6742509" cy="2880320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Ageism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Working from home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Mass tourism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Pollution/Global warming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Young people/employment/finances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Health and wellbeing</a:t>
            </a:r>
          </a:p>
          <a:p>
            <a:pPr marL="0" indent="0" defTabSz="914400">
              <a:buNone/>
              <a:defRPr/>
            </a:pPr>
            <a:endParaRPr lang="en-GB" sz="2000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5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35" y="265212"/>
            <a:ext cx="6382469" cy="1008112"/>
          </a:xfrm>
        </p:spPr>
        <p:txBody>
          <a:bodyPr/>
          <a:lstStyle/>
          <a:p>
            <a:r>
              <a:rPr lang="en-GB" dirty="0"/>
              <a:t>Modern Languages for Life SCQF level 7 – Spanish exemplars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45" y="1417340"/>
            <a:ext cx="6742509" cy="2520280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Learning languages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Gap year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Young people/employment/finances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Sustainable tourism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Studying abroad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6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6" y="265212"/>
            <a:ext cx="7050360" cy="1008112"/>
          </a:xfrm>
        </p:spPr>
        <p:txBody>
          <a:bodyPr/>
          <a:lstStyle/>
          <a:p>
            <a:r>
              <a:rPr lang="en-GB" sz="2800" dirty="0"/>
              <a:t>Modern Languages for Work Purposes – topic areas in current ASPs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632" y="1417340"/>
            <a:ext cx="6598493" cy="3168352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Duties and responsibilities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Part-time jobs and work experience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Citizenship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Voluntary work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Career paths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Equality in the workplace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Future plans and ambitions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6" y="265212"/>
            <a:ext cx="6624736" cy="1152128"/>
          </a:xfrm>
        </p:spPr>
        <p:txBody>
          <a:bodyPr/>
          <a:lstStyle/>
          <a:p>
            <a:r>
              <a:rPr lang="en-GB" dirty="0"/>
              <a:t>Modern Languages for Work Purposes SCQF level 7 - exemplars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51" y="1489348"/>
            <a:ext cx="6742509" cy="2880320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Impact of an ageing population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Working from home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Mass tourism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Global warming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Young people and employment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Health and wellbeing</a:t>
            </a:r>
          </a:p>
          <a:p>
            <a:pPr marL="0" indent="0" defTabSz="914400">
              <a:buNone/>
              <a:defRPr/>
            </a:pPr>
            <a:endParaRPr lang="en-GB" sz="2000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A03A-B96E-463B-972C-3EC68E43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8" y="121196"/>
            <a:ext cx="6572250" cy="752500"/>
          </a:xfrm>
        </p:spPr>
        <p:txBody>
          <a:bodyPr/>
          <a:lstStyle/>
          <a:p>
            <a:r>
              <a:rPr lang="en-GB" sz="3600" dirty="0"/>
              <a:t>How to find documents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3D56BBC-4A71-4F19-935F-BF67AF1B4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592" y="873696"/>
            <a:ext cx="7416824" cy="4216052"/>
          </a:xfrm>
        </p:spPr>
        <p:txBody>
          <a:bodyPr/>
          <a:lstStyle/>
          <a:p>
            <a:pPr marL="342900" indent="-342900" defTabSz="914400">
              <a:spcBef>
                <a:spcPts val="0"/>
              </a:spcBef>
              <a:buFont typeface="Wingdings" pitchFamily="2" charset="2"/>
              <a:buChar char="w"/>
              <a:defRPr/>
            </a:pPr>
            <a:r>
              <a:rPr lang="en-GB" b="1" kern="0" dirty="0">
                <a:latin typeface="Arial"/>
              </a:rPr>
              <a:t>Group Award specifications </a:t>
            </a:r>
            <a:r>
              <a:rPr lang="en-GB" kern="0" dirty="0">
                <a:latin typeface="Arial"/>
              </a:rPr>
              <a:t>- </a:t>
            </a:r>
            <a:r>
              <a:rPr lang="en-GB" kern="0" dirty="0">
                <a:latin typeface="Arial"/>
                <a:sym typeface="Wingdings" panose="05000000000000000000" pitchFamily="2" charset="2"/>
              </a:rPr>
              <a:t>main Modern Languages web page, click on ‘Modern Languages for Life and Work Awards’ </a:t>
            </a:r>
            <a:r>
              <a:rPr lang="en-GB" kern="0" dirty="0">
                <a:latin typeface="Arial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https://www.sqa.org.uk/sqa/57034.html</a:t>
            </a:r>
            <a:r>
              <a:rPr lang="en-GB" kern="0" dirty="0">
                <a:latin typeface="Arial"/>
                <a:sym typeface="Wingdings" panose="05000000000000000000" pitchFamily="2" charset="2"/>
              </a:rPr>
              <a:t> </a:t>
            </a:r>
          </a:p>
          <a:p>
            <a:pPr marL="324000" indent="0" defTabSz="914400">
              <a:buNone/>
              <a:defRPr/>
            </a:pPr>
            <a:endParaRPr lang="en-GB" kern="0" dirty="0"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b="1" kern="0" dirty="0">
                <a:latin typeface="Arial"/>
              </a:rPr>
              <a:t>Unit specifications  </a:t>
            </a:r>
            <a:r>
              <a:rPr lang="en-GB" kern="0" dirty="0">
                <a:latin typeface="Arial"/>
              </a:rPr>
              <a:t>- </a:t>
            </a:r>
            <a:r>
              <a:rPr lang="en-GB" kern="0" dirty="0">
                <a:latin typeface="Arial"/>
                <a:sym typeface="Wingdings" panose="05000000000000000000" pitchFamily="2" charset="2"/>
              </a:rPr>
              <a:t>Modern Languages for Life and Work Awards page : type in the unit code into </a:t>
            </a:r>
            <a:r>
              <a:rPr lang="en-GB" kern="0" dirty="0">
                <a:latin typeface="Arial"/>
              </a:rPr>
              <a:t>‘unit search’</a:t>
            </a:r>
          </a:p>
          <a:p>
            <a:pPr marL="0" indent="0" defTabSz="914400">
              <a:buNone/>
              <a:defRPr/>
            </a:pPr>
            <a:endParaRPr lang="en-GB" kern="0" dirty="0"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b="1" kern="0" dirty="0">
                <a:latin typeface="Arial"/>
              </a:rPr>
              <a:t>Assessment Support Packs </a:t>
            </a:r>
            <a:r>
              <a:rPr lang="en-GB" kern="0" dirty="0">
                <a:latin typeface="Arial"/>
              </a:rPr>
              <a:t>- SQA secure site,  under ‘Awards’   https://secure.sqa.org.uk/secure/Awards/Modern_Languages_for_Life_and_Work_Award</a:t>
            </a:r>
          </a:p>
        </p:txBody>
      </p:sp>
    </p:spTree>
    <p:extLst>
      <p:ext uri="{BB962C8B-B14F-4D97-AF65-F5344CB8AC3E}">
        <p14:creationId xmlns:p14="http://schemas.microsoft.com/office/powerpoint/2010/main" val="4613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07" y="942975"/>
            <a:ext cx="3976762" cy="672387"/>
          </a:xfrm>
        </p:spPr>
        <p:txBody>
          <a:bodyPr/>
          <a:lstStyle/>
          <a:p>
            <a:br>
              <a:rPr lang="en-US" sz="3375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64C53-8ABA-49A7-8FF2-E2D1211CA26A}"/>
              </a:ext>
            </a:extLst>
          </p:cNvPr>
          <p:cNvSpPr txBox="1"/>
          <p:nvPr/>
        </p:nvSpPr>
        <p:spPr>
          <a:xfrm>
            <a:off x="425624" y="193204"/>
            <a:ext cx="52743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5043488" algn="l"/>
              </a:tabLst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 pitchFamily="34" charset="0"/>
              </a:rPr>
              <a:t>  Unit Codes</a:t>
            </a:r>
            <a:endParaRPr lang="en-US" sz="2500" b="1" kern="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275FE-3D39-7C19-33C2-E65A72746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91"/>
          <a:stretch/>
        </p:blipFill>
        <p:spPr>
          <a:xfrm>
            <a:off x="0" y="654534"/>
            <a:ext cx="7620000" cy="50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A747-8DB6-4304-BF46-D920BB4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79" y="409228"/>
            <a:ext cx="6166445" cy="576064"/>
          </a:xfrm>
        </p:spPr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F2DA-E089-4BEF-8799-F95F699394BC}"/>
              </a:ext>
            </a:extLst>
          </p:cNvPr>
          <p:cNvSpPr txBox="1"/>
          <p:nvPr/>
        </p:nvSpPr>
        <p:spPr>
          <a:xfrm>
            <a:off x="523875" y="1201316"/>
            <a:ext cx="6022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review the existing award at SCQF levels 3-6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an overview of the award at SCQF level 7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outline the supporting documentation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an overview of the Assessment Support Packs</a:t>
            </a:r>
          </a:p>
        </p:txBody>
      </p:sp>
    </p:spTree>
    <p:extLst>
      <p:ext uri="{BB962C8B-B14F-4D97-AF65-F5344CB8AC3E}">
        <p14:creationId xmlns:p14="http://schemas.microsoft.com/office/powerpoint/2010/main" val="7471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8FD-BB05-44C2-B718-4A01CA0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6" y="265212"/>
            <a:ext cx="6310461" cy="720080"/>
          </a:xfrm>
        </p:spPr>
        <p:txBody>
          <a:bodyPr/>
          <a:lstStyle/>
          <a:p>
            <a:r>
              <a:rPr lang="en-GB" dirty="0"/>
              <a:t>Assessment exemplars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0B57-9FBD-47C6-AAA8-DD660C5AB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376" y="913285"/>
            <a:ext cx="7158024" cy="3960440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French for Life Exemplar C – Mass Tourism</a:t>
            </a:r>
          </a:p>
          <a:p>
            <a:pPr marL="0" indent="0" defTabSz="914400">
              <a:buNone/>
              <a:defRPr/>
            </a:pPr>
            <a:endParaRPr lang="en-GB" sz="2400" kern="0" dirty="0"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Modern Languages for Work Purposes Exemplar C – Mass tourism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endParaRPr lang="en-GB" sz="2400" kern="0" dirty="0"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Spanish for Life Exemplar B – Gap year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endParaRPr lang="en-GB" sz="2400" kern="0" dirty="0">
              <a:latin typeface="Arial"/>
            </a:endParaRP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Modern Languages for Work Purposes Exemplar E  - Young people and employment</a:t>
            </a:r>
          </a:p>
        </p:txBody>
      </p:sp>
    </p:spTree>
    <p:extLst>
      <p:ext uri="{BB962C8B-B14F-4D97-AF65-F5344CB8AC3E}">
        <p14:creationId xmlns:p14="http://schemas.microsoft.com/office/powerpoint/2010/main" val="25712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62EFF-6C26-4F61-B12E-8752C90F5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7792" y="2281436"/>
            <a:ext cx="3744416" cy="1296144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7665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D5D40-9182-4D44-AFDC-3340A96C7CB3}"/>
              </a:ext>
            </a:extLst>
          </p:cNvPr>
          <p:cNvSpPr txBox="1"/>
          <p:nvPr/>
        </p:nvSpPr>
        <p:spPr>
          <a:xfrm>
            <a:off x="497632" y="32175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janette.kelso@sqa.org.uk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lorna.mcmurray@sqa.org.uk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691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22" y="697261"/>
            <a:ext cx="5616625" cy="648071"/>
          </a:xfrm>
        </p:spPr>
        <p:txBody>
          <a:bodyPr/>
          <a:lstStyle/>
          <a:p>
            <a:br>
              <a:rPr lang="en-US" sz="3375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64C53-8ABA-49A7-8FF2-E2D1211CA26A}"/>
              </a:ext>
            </a:extLst>
          </p:cNvPr>
          <p:cNvSpPr txBox="1"/>
          <p:nvPr/>
        </p:nvSpPr>
        <p:spPr>
          <a:xfrm>
            <a:off x="530836" y="553244"/>
            <a:ext cx="71675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5043488" algn="l"/>
              </a:tabLst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 pitchFamily="34" charset="0"/>
              </a:rPr>
              <a:t>  </a:t>
            </a: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27A21D-9C97-4E5D-9098-493BCEACC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608" y="1615362"/>
            <a:ext cx="7167598" cy="3267021"/>
          </a:xfrm>
        </p:spPr>
        <p:txBody>
          <a:bodyPr/>
          <a:lstStyle/>
          <a:p>
            <a:pPr marL="285750" indent="-285750" defTabSz="571500">
              <a:spcBef>
                <a:spcPts val="0"/>
              </a:spcBef>
              <a:buFont typeface="Arial" panose="020B0604020202020204" pitchFamily="34" charset="0"/>
              <a:buChar char="♦"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+mn-cs"/>
              </a:rPr>
              <a:t>Modern Languages for Work Purposes unit has existed since 2008 at SCQF levels 3-7</a:t>
            </a:r>
          </a:p>
          <a:p>
            <a:pPr marL="285750" indent="-285750" defTabSz="571500">
              <a:spcBef>
                <a:spcPts val="0"/>
              </a:spcBef>
              <a:buFont typeface="Arial" panose="020B0604020202020204" pitchFamily="34" charset="0"/>
              <a:buChar char="♦"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+mn-cs"/>
              </a:rPr>
              <a:t>Modern Languages for Life unit has existed since 2012 at SCQF levels 3 and 4</a:t>
            </a:r>
          </a:p>
          <a:p>
            <a:pPr marL="285750" indent="-285750" defTabSz="571500">
              <a:spcBef>
                <a:spcPts val="0"/>
              </a:spcBef>
              <a:buFont typeface="Arial" panose="020B0604020202020204" pitchFamily="34" charset="0"/>
              <a:buChar char="♦"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+mn-cs"/>
              </a:rPr>
              <a:t>Alternative means of certification</a:t>
            </a:r>
          </a:p>
          <a:p>
            <a:pPr marL="285750" indent="-285750" defTabSz="571500">
              <a:spcBef>
                <a:spcPts val="0"/>
              </a:spcBef>
              <a:buFont typeface="Arial" panose="020B0604020202020204" pitchFamily="34" charset="0"/>
              <a:buChar char="♦"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+mn-cs"/>
              </a:rPr>
              <a:t>Available in 10 languages</a:t>
            </a:r>
          </a:p>
          <a:p>
            <a:pPr marL="285750" indent="-285750" defTabSz="571500">
              <a:spcBef>
                <a:spcPts val="0"/>
              </a:spcBef>
              <a:buFont typeface="Arial" panose="020B0604020202020204" pitchFamily="34" charset="0"/>
              <a:buChar char="♦"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+mn-cs"/>
              </a:rPr>
              <a:t>Candidates can be presented for individual </a:t>
            </a:r>
          </a:p>
          <a:p>
            <a:pPr marL="0" indent="0" defTabSz="571500">
              <a:spcBef>
                <a:spcPts val="0"/>
              </a:spcBef>
              <a:buNone/>
            </a:pPr>
            <a:r>
              <a:rPr lang="en-GB" sz="2400" kern="0" dirty="0">
                <a:solidFill>
                  <a:prstClr val="white"/>
                </a:solidFill>
                <a:latin typeface="Arial"/>
                <a:cs typeface="+mn-cs"/>
              </a:rPr>
              <a:t>    units or the whole award</a:t>
            </a:r>
          </a:p>
          <a:p>
            <a:pPr marL="0" indent="0" defTabSz="571500">
              <a:spcBef>
                <a:spcPts val="0"/>
              </a:spcBef>
              <a:buNone/>
            </a:pPr>
            <a:endParaRPr lang="en-GB" sz="2400" kern="0" dirty="0">
              <a:solidFill>
                <a:prstClr val="white"/>
              </a:solidFill>
              <a:latin typeface="Arial"/>
              <a:cs typeface="+mn-cs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endParaRPr lang="en-GB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A747-8DB6-4304-BF46-D920BB4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481236"/>
            <a:ext cx="6526485" cy="504056"/>
          </a:xfrm>
        </p:spPr>
        <p:txBody>
          <a:bodyPr/>
          <a:lstStyle/>
          <a:p>
            <a:r>
              <a:rPr lang="en-GB" dirty="0"/>
              <a:t>Structure of the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F2DA-E089-4BEF-8799-F95F699394BC}"/>
              </a:ext>
            </a:extLst>
          </p:cNvPr>
          <p:cNvSpPr txBox="1"/>
          <p:nvPr/>
        </p:nvSpPr>
        <p:spPr>
          <a:xfrm>
            <a:off x="569639" y="1561356"/>
            <a:ext cx="6048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consists of three units at SCQF level 3-7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Life</a:t>
            </a:r>
          </a:p>
          <a:p>
            <a:pPr lvl="0" defTabSz="571500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Work Purposes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freestanding unit from Wider Achievement suite of awards </a:t>
            </a:r>
          </a:p>
        </p:txBody>
      </p:sp>
    </p:spTree>
    <p:extLst>
      <p:ext uri="{BB962C8B-B14F-4D97-AF65-F5344CB8AC3E}">
        <p14:creationId xmlns:p14="http://schemas.microsoft.com/office/powerpoint/2010/main" val="22385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A747-8DB6-4304-BF46-D920BB4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481236"/>
            <a:ext cx="6624737" cy="1008112"/>
          </a:xfrm>
        </p:spPr>
        <p:txBody>
          <a:bodyPr/>
          <a:lstStyle/>
          <a:p>
            <a:r>
              <a:rPr lang="en-GB" dirty="0"/>
              <a:t>SCQF level 3 and 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F2DA-E089-4BEF-8799-F95F699394BC}"/>
              </a:ext>
            </a:extLst>
          </p:cNvPr>
          <p:cNvSpPr txBox="1"/>
          <p:nvPr/>
        </p:nvSpPr>
        <p:spPr>
          <a:xfrm>
            <a:off x="425624" y="1345332"/>
            <a:ext cx="6624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Life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Work Purposes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Own Employability Skills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language as for National 3 and 4</a:t>
            </a:r>
          </a:p>
        </p:txBody>
      </p:sp>
    </p:spTree>
    <p:extLst>
      <p:ext uri="{BB962C8B-B14F-4D97-AF65-F5344CB8AC3E}">
        <p14:creationId xmlns:p14="http://schemas.microsoft.com/office/powerpoint/2010/main" val="3812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A747-8DB6-4304-BF46-D920BB4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481236"/>
            <a:ext cx="6624737" cy="1008112"/>
          </a:xfrm>
        </p:spPr>
        <p:txBody>
          <a:bodyPr/>
          <a:lstStyle/>
          <a:p>
            <a:r>
              <a:rPr lang="en-GB" dirty="0"/>
              <a:t>SCQF level 5 and 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F2DA-E089-4BEF-8799-F95F699394BC}"/>
              </a:ext>
            </a:extLst>
          </p:cNvPr>
          <p:cNvSpPr txBox="1"/>
          <p:nvPr/>
        </p:nvSpPr>
        <p:spPr>
          <a:xfrm>
            <a:off x="425624" y="1345332"/>
            <a:ext cx="6624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Life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Work Purposes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Leadership: an introduction 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language as for National 5 and Higher</a:t>
            </a:r>
          </a:p>
        </p:txBody>
      </p:sp>
    </p:spTree>
    <p:extLst>
      <p:ext uri="{BB962C8B-B14F-4D97-AF65-F5344CB8AC3E}">
        <p14:creationId xmlns:p14="http://schemas.microsoft.com/office/powerpoint/2010/main" val="22401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A747-8DB6-4304-BF46-D920BB4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481236"/>
            <a:ext cx="6526485" cy="504056"/>
          </a:xfrm>
        </p:spPr>
        <p:txBody>
          <a:bodyPr/>
          <a:lstStyle/>
          <a:p>
            <a:r>
              <a:rPr lang="en-GB" dirty="0"/>
              <a:t>SCQF level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7F2DA-E089-4BEF-8799-F95F699394BC}"/>
              </a:ext>
            </a:extLst>
          </p:cNvPr>
          <p:cNvSpPr txBox="1"/>
          <p:nvPr/>
        </p:nvSpPr>
        <p:spPr>
          <a:xfrm>
            <a:off x="497632" y="1705372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Life</a:t>
            </a:r>
          </a:p>
          <a:p>
            <a:pPr lvl="0" defTabSz="571500"/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Languages for Work Purposes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Enterprise Skills</a:t>
            </a: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1500">
              <a:buFont typeface="Arial" panose="020B0604020202020204" pitchFamily="34" charset="0"/>
              <a:buChar char="♦"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language as for Advanced Higher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5302349" cy="896516"/>
          </a:xfrm>
        </p:spPr>
        <p:txBody>
          <a:bodyPr/>
          <a:lstStyle/>
          <a:p>
            <a:br>
              <a:rPr lang="en-US" sz="4500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64C53-8ABA-49A7-8FF2-E2D1211CA26A}"/>
              </a:ext>
            </a:extLst>
          </p:cNvPr>
          <p:cNvSpPr txBox="1"/>
          <p:nvPr/>
        </p:nvSpPr>
        <p:spPr>
          <a:xfrm>
            <a:off x="209600" y="409228"/>
            <a:ext cx="6286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GB" sz="3600" b="1" dirty="0">
                <a:solidFill>
                  <a:schemeClr val="bg1"/>
                </a:solidFill>
              </a:rPr>
              <a:t>Documentation</a:t>
            </a:r>
            <a:endParaRPr lang="en-US" sz="3600" b="1" kern="0" dirty="0">
              <a:solidFill>
                <a:schemeClr val="bg1"/>
              </a:solidFill>
              <a:latin typeface="Arial" pitchFamily="34" charset="0"/>
            </a:endParaRPr>
          </a:p>
          <a:p>
            <a:pPr defTabSz="914400">
              <a:tabLst>
                <a:tab pos="6724650" algn="l"/>
              </a:tabLst>
              <a:defRPr/>
            </a:pPr>
            <a:endParaRPr lang="en-US" sz="3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27A21D-9C97-4E5D-9098-493BCEACC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624" y="1354916"/>
            <a:ext cx="6572250" cy="3590816"/>
          </a:xfrm>
        </p:spPr>
        <p:txBody>
          <a:bodyPr/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Group Award Specification for each level with support notes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Unit Specification for each level with support notes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Assessment Support Packs (Generic, French, Spanish)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latin typeface="Arial"/>
              </a:rPr>
              <a:t>Summary of Assessment Support Packs and topics covered on SQA Secure</a:t>
            </a:r>
          </a:p>
          <a:p>
            <a:pPr marL="0" indent="0" defTabSz="914400">
              <a:buNone/>
              <a:defRPr/>
            </a:pPr>
            <a:endParaRPr lang="en-GB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0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6C68-7C67-422F-B179-46EB8352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48816"/>
            <a:ext cx="6572250" cy="752500"/>
          </a:xfrm>
        </p:spPr>
        <p:txBody>
          <a:bodyPr/>
          <a:lstStyle/>
          <a:p>
            <a:r>
              <a:rPr lang="en-GB" sz="3200" kern="0" dirty="0">
                <a:latin typeface="Arial" pitchFamily="34" charset="0"/>
              </a:rPr>
              <a:t>Group Award </a:t>
            </a:r>
            <a:r>
              <a:rPr lang="en-GB" sz="3200" kern="0" dirty="0"/>
              <a:t>S</a:t>
            </a:r>
            <a:r>
              <a:rPr lang="en-GB" sz="3200" kern="0" dirty="0">
                <a:latin typeface="Arial" pitchFamily="34" charset="0"/>
              </a:rPr>
              <a:t>pecification</a:t>
            </a:r>
            <a:br>
              <a:rPr lang="en-US" sz="3200" b="1" kern="0" dirty="0">
                <a:solidFill>
                  <a:schemeClr val="bg1"/>
                </a:solidFill>
                <a:latin typeface="Arial" pitchFamily="34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43BA7-00E9-419B-B5B9-DED98C0BBDB0}"/>
              </a:ext>
            </a:extLst>
          </p:cNvPr>
          <p:cNvSpPr txBox="1"/>
          <p:nvPr/>
        </p:nvSpPr>
        <p:spPr>
          <a:xfrm>
            <a:off x="334094" y="1201316"/>
            <a:ext cx="6572249" cy="400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One for each SCQF level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Aims, purpose, structure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Mapping of Core Skills 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Assessment strategy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Information for learners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Topic areas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Approaches to delivery and assessment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Examples of assessment opportunities</a:t>
            </a:r>
          </a:p>
          <a:p>
            <a:pPr marL="342900" indent="-342900" defTabSz="914400"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How to combine assessments at levels 3 and 4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2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QA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QA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3.xml><?xml version="1.0" encoding="utf-8"?>
<a:theme xmlns:a="http://schemas.openxmlformats.org/drawingml/2006/main" name="SQA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SQA DARK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5.xml><?xml version="1.0" encoding="utf-8"?>
<a:theme xmlns:a="http://schemas.openxmlformats.org/drawingml/2006/main" name="SQA LARGE TEXT AND IM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7.xml><?xml version="1.0" encoding="utf-8"?>
<a:theme xmlns:a="http://schemas.openxmlformats.org/drawingml/2006/main" name="SQA LIGHT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8.xml><?xml version="1.0" encoding="utf-8"?>
<a:theme xmlns:a="http://schemas.openxmlformats.org/drawingml/2006/main" name="SQA LIGHT BACKGROUND LARGE TEXT AND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8A60A02D8E741B90CB889D8406B9B" ma:contentTypeVersion="8" ma:contentTypeDescription="Create a new document." ma:contentTypeScope="" ma:versionID="56e5747aeeacea547a03eff00d9fce7b">
  <xsd:schema xmlns:xsd="http://www.w3.org/2001/XMLSchema" xmlns:xs="http://www.w3.org/2001/XMLSchema" xmlns:p="http://schemas.microsoft.com/office/2006/metadata/properties" xmlns:ns3="6ee74f51-c739-462e-a66a-0a3ab74303dc" targetNamespace="http://schemas.microsoft.com/office/2006/metadata/properties" ma:root="true" ma:fieldsID="4dc8ff0dc4f58099083bc04fb3c8a9b1" ns3:_="">
    <xsd:import namespace="6ee74f51-c739-462e-a66a-0a3ab74303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4f51-c739-462e-a66a-0a3ab7430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8561C-E3AA-400F-98D8-A780A7718B7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6ee74f51-c739-462e-a66a-0a3ab74303dc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4F061B-F6E5-4E84-BEA0-9C6EC54DE1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F10F0-DF7D-4E57-836F-B1E7AB61E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74f51-c739-462e-a66a-0a3ab7430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1917</TotalTime>
  <Words>728</Words>
  <Application>Microsoft Office PowerPoint</Application>
  <PresentationFormat>Custom</PresentationFormat>
  <Paragraphs>154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Wingdings</vt:lpstr>
      <vt:lpstr>SQA HOLDING SLIDE</vt:lpstr>
      <vt:lpstr>SQA TITLE GOES HERE</vt:lpstr>
      <vt:lpstr>SQA DARK BACKGROUND </vt:lpstr>
      <vt:lpstr>SQA DARK BACKGROUND PICTURE</vt:lpstr>
      <vt:lpstr>SQA LARGE TEXT AND IMAGES</vt:lpstr>
      <vt:lpstr>SQA LIGHT BACKGROUND</vt:lpstr>
      <vt:lpstr>SQA LIGHT BACKGROUND PICTURE</vt:lpstr>
      <vt:lpstr>SQA LIGHT BACKGROUND LARGE TEXT AND IMAGES</vt:lpstr>
      <vt:lpstr>SQA WEB and TELEPHONE</vt:lpstr>
      <vt:lpstr>Custom Design</vt:lpstr>
      <vt:lpstr>1_SQA DARK BACKGROUND </vt:lpstr>
      <vt:lpstr>          Modern Languages for              Life and Work Award</vt:lpstr>
      <vt:lpstr>Aims</vt:lpstr>
      <vt:lpstr> </vt:lpstr>
      <vt:lpstr>Structure of the Award</vt:lpstr>
      <vt:lpstr>SCQF level 3 and 4 </vt:lpstr>
      <vt:lpstr>SCQF level 5 and 6 </vt:lpstr>
      <vt:lpstr>SCQF level 7</vt:lpstr>
      <vt:lpstr> </vt:lpstr>
      <vt:lpstr>Group Award Specification </vt:lpstr>
      <vt:lpstr>Unit specification</vt:lpstr>
      <vt:lpstr>Assessment support packs</vt:lpstr>
      <vt:lpstr>Assessment Support Packs</vt:lpstr>
      <vt:lpstr>Modern Languages for Life  SCQF level 7 – topic areas in current ASPs</vt:lpstr>
      <vt:lpstr>Modern Languages for Life  SCQF level 7- French exemplars</vt:lpstr>
      <vt:lpstr>Modern Languages for Life SCQF level 7 – Spanish exemplars</vt:lpstr>
      <vt:lpstr>Modern Languages for Work Purposes – topic areas in current ASPs</vt:lpstr>
      <vt:lpstr>Modern Languages for Work Purposes SCQF level 7 - exemplars</vt:lpstr>
      <vt:lpstr>How to find documents</vt:lpstr>
      <vt:lpstr> </vt:lpstr>
      <vt:lpstr>Assessment exemplars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Brown</dc:creator>
  <cp:lastModifiedBy>Alex Grant</cp:lastModifiedBy>
  <cp:revision>92</cp:revision>
  <cp:lastPrinted>2021-01-08T09:20:50Z</cp:lastPrinted>
  <dcterms:created xsi:type="dcterms:W3CDTF">2019-08-26T14:37:28Z</dcterms:created>
  <dcterms:modified xsi:type="dcterms:W3CDTF">2023-03-29T18:10:08Z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0x0101004D08A60A02D8E741B90CB889D8406B9B</vt:lpwstr>
  </property>
</Properties>
</file>